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</p:sldMasterIdLst>
  <p:notesMasterIdLst>
    <p:notesMasterId r:id="rId22"/>
  </p:notesMasterIdLst>
  <p:handoutMasterIdLst>
    <p:handoutMasterId r:id="rId23"/>
  </p:handoutMasterIdLst>
  <p:sldIdLst>
    <p:sldId id="256" r:id="rId5"/>
    <p:sldId id="262" r:id="rId6"/>
    <p:sldId id="261" r:id="rId7"/>
    <p:sldId id="319" r:id="rId8"/>
    <p:sldId id="350" r:id="rId9"/>
    <p:sldId id="311" r:id="rId10"/>
    <p:sldId id="351" r:id="rId11"/>
    <p:sldId id="312" r:id="rId12"/>
    <p:sldId id="313" r:id="rId13"/>
    <p:sldId id="315" r:id="rId14"/>
    <p:sldId id="316" r:id="rId15"/>
    <p:sldId id="317" r:id="rId16"/>
    <p:sldId id="318" r:id="rId17"/>
    <p:sldId id="321" r:id="rId18"/>
    <p:sldId id="353" r:id="rId19"/>
    <p:sldId id="354" r:id="rId20"/>
    <p:sldId id="35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8D9C36"/>
    <a:srgbClr val="000066"/>
    <a:srgbClr val="DCE6F2"/>
    <a:srgbClr val="8EB4E3"/>
    <a:srgbClr val="0020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18BACFF-9408-6187-36D6-735A509C67B8}" v="1" dt="2020-01-23T16:02:43.73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540" autoAdjust="0"/>
    <p:restoredTop sz="92007" autoAdjust="0"/>
  </p:normalViewPr>
  <p:slideViewPr>
    <p:cSldViewPr>
      <p:cViewPr varScale="1">
        <p:scale>
          <a:sx n="58" d="100"/>
          <a:sy n="58" d="100"/>
        </p:scale>
        <p:origin x="67" y="48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braham Kipchirchir Biwot" userId="S::biwot@un.org::0518bd19-c08c-4925-911f-44fd51fcd977" providerId="AD" clId="Web-{C18BACFF-9408-6187-36D6-735A509C67B8}"/>
    <pc:docChg chg="delSld">
      <pc:chgData name="Abraham Kipchirchir Biwot" userId="S::biwot@un.org::0518bd19-c08c-4925-911f-44fd51fcd977" providerId="AD" clId="Web-{C18BACFF-9408-6187-36D6-735A509C67B8}" dt="2020-01-23T16:02:43.735" v="0"/>
      <pc:docMkLst>
        <pc:docMk/>
      </pc:docMkLst>
      <pc:sldChg chg="del">
        <pc:chgData name="Abraham Kipchirchir Biwot" userId="S::biwot@un.org::0518bd19-c08c-4925-911f-44fd51fcd977" providerId="AD" clId="Web-{C18BACFF-9408-6187-36D6-735A509C67B8}" dt="2020-01-23T16:02:43.735" v="0"/>
        <pc:sldMkLst>
          <pc:docMk/>
          <pc:sldMk cId="1843018754" sldId="314"/>
        </pc:sldMkLst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9CC0FC-2BDE-084B-852C-86E1AEAD3E77}" type="datetimeFigureOut">
              <a:rPr lang="en-US" smtClean="0"/>
              <a:pPr/>
              <a:t>5/19/2020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3AC4F9-24D2-0145-B7DA-012D79642C0B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05306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9810E5-B9E1-7E45-A0FB-1A55435B13DB}" type="datetimeFigureOut">
              <a:rPr lang="en-US" smtClean="0"/>
              <a:pPr/>
              <a:t>5/19/2020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42A593-4382-9548-BCBC-9AFA9F58022B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389810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2A593-4382-9548-BCBC-9AFA9F58022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6970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2A593-4382-9548-BCBC-9AFA9F5802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4871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2A593-4382-9548-BCBC-9AFA9F5802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9132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2A593-4382-9548-BCBC-9AFA9F5802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776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2A593-4382-9548-BCBC-9AFA9F5802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0970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pt-BR" dirty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676AC6C-9DC3-427C-9873-73DA84052B02}" type="slidenum">
              <a:rPr lang="en-GB" altLang="pt-BR"/>
              <a:pPr/>
              <a:t>17</a:t>
            </a:fld>
            <a:endParaRPr lang="en-GB" altLang="pt-BR"/>
          </a:p>
        </p:txBody>
      </p:sp>
    </p:spTree>
    <p:extLst>
      <p:ext uri="{BB962C8B-B14F-4D97-AF65-F5344CB8AC3E}">
        <p14:creationId xmlns:p14="http://schemas.microsoft.com/office/powerpoint/2010/main" val="2131448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97261161-F363-4909-B3BA-F2D719A844EB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580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97261161-F363-4909-B3BA-F2D719A844EB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377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noProof="0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AA1487E-3CDB-4655-96E9-4BC7EA355DE5}" type="slidenum">
              <a:rPr lang="en-US" altLang="ja-JP"/>
              <a:pPr>
                <a:defRPr/>
              </a:pPr>
              <a:t>‹N°›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57837207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8944E93-FC63-4D90-9E00-C7F0B54F0AF6}"/>
              </a:ext>
            </a:extLst>
          </p:cNvPr>
          <p:cNvSpPr txBox="1"/>
          <p:nvPr userDrawn="1"/>
        </p:nvSpPr>
        <p:spPr>
          <a:xfrm>
            <a:off x="1219200" y="6400800"/>
            <a:ext cx="6553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prstClr val="white">
                    <a:lumMod val="50000"/>
                  </a:prstClr>
                </a:solidFill>
                <a:latin typeface="Century Gothic"/>
                <a:cs typeface="Century Gothic"/>
              </a:rPr>
              <a:t>United Nations Military Observers Specialized Training Material 2019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477869B-8784-4C38-96AC-FAB2486D8278}"/>
              </a:ext>
            </a:extLst>
          </p:cNvPr>
          <p:cNvPicPr/>
          <p:nvPr userDrawn="1"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41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7.jpeg"/><Relationship Id="rId7" Type="http://schemas.openxmlformats.org/officeDocument/2006/relationships/image" Target="../media/image16.png"/><Relationship Id="rId12" Type="http://schemas.openxmlformats.org/officeDocument/2006/relationships/image" Target="../media/image2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23.png"/><Relationship Id="rId5" Type="http://schemas.openxmlformats.org/officeDocument/2006/relationships/image" Target="../media/image19.jpeg"/><Relationship Id="rId10" Type="http://schemas.openxmlformats.org/officeDocument/2006/relationships/image" Target="../media/image22.jpeg"/><Relationship Id="rId4" Type="http://schemas.openxmlformats.org/officeDocument/2006/relationships/image" Target="../media/image18.jpeg"/><Relationship Id="rId9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20485" y="2115739"/>
            <a:ext cx="8001000" cy="1977390"/>
            <a:chOff x="533400" y="2142669"/>
            <a:chExt cx="8001000" cy="1977390"/>
          </a:xfrm>
        </p:grpSpPr>
        <p:sp>
          <p:nvSpPr>
            <p:cNvPr id="5" name="Rectangle 4"/>
            <p:cNvSpPr/>
            <p:nvPr/>
          </p:nvSpPr>
          <p:spPr>
            <a:xfrm>
              <a:off x="990600" y="2142669"/>
              <a:ext cx="7223342" cy="1977390"/>
            </a:xfrm>
            <a:prstGeom prst="rect">
              <a:avLst/>
            </a:prstGeom>
          </p:spPr>
        </p:sp>
        <p:sp>
          <p:nvSpPr>
            <p:cNvPr id="6" name="Text Box 6"/>
            <p:cNvSpPr txBox="1"/>
            <p:nvPr/>
          </p:nvSpPr>
          <p:spPr>
            <a:xfrm>
              <a:off x="533400" y="3515104"/>
              <a:ext cx="8001000" cy="60495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fr-FR" sz="5000">
                  <a:solidFill>
                    <a:schemeClr val="tx2">
                      <a:lumMod val="60000"/>
                      <a:lumOff val="40000"/>
                    </a:schemeClr>
                  </a:solidFill>
                  <a:latin typeface="Century Gothic"/>
                  <a:ea typeface="Calibri"/>
                  <a:cs typeface="Century Gothic"/>
                </a:rPr>
                <a:t>Désarmement, démobilisation et réintégration (DDR)</a:t>
              </a:r>
            </a:p>
          </p:txBody>
        </p:sp>
        <p:sp>
          <p:nvSpPr>
            <p:cNvPr id="7" name="Text Box 7"/>
            <p:cNvSpPr txBox="1"/>
            <p:nvPr/>
          </p:nvSpPr>
          <p:spPr>
            <a:xfrm>
              <a:off x="1309609" y="2654399"/>
              <a:ext cx="1966991" cy="649131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fr-FR" sz="5400">
                  <a:solidFill>
                    <a:schemeClr val="tx2">
                      <a:lumMod val="60000"/>
                      <a:lumOff val="40000"/>
                    </a:schemeClr>
                  </a:solidFill>
                  <a:latin typeface="Century Gothic"/>
                  <a:ea typeface="Calibri"/>
                  <a:cs typeface="Century Gothic"/>
                </a:rPr>
                <a:t>3.6</a:t>
              </a:r>
            </a:p>
          </p:txBody>
        </p:sp>
        <p:sp>
          <p:nvSpPr>
            <p:cNvPr id="8" name="Text Box 8"/>
            <p:cNvSpPr txBox="1"/>
            <p:nvPr/>
          </p:nvSpPr>
          <p:spPr>
            <a:xfrm>
              <a:off x="1219200" y="2142669"/>
              <a:ext cx="2112948" cy="478546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fr-FR" sz="2400">
                  <a:solidFill>
                    <a:srgbClr val="ADC5F1"/>
                  </a:solidFill>
                  <a:latin typeface="Century Gothic"/>
                  <a:ea typeface="Calibri"/>
                  <a:cs typeface="Century Gothic"/>
                </a:rPr>
                <a:t>Leçon</a:t>
              </a:r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1189242" y="3506075"/>
              <a:ext cx="6907321" cy="0"/>
            </a:xfrm>
            <a:prstGeom prst="line">
              <a:avLst/>
            </a:prstGeom>
            <a:ln>
              <a:gradFill>
                <a:gsLst>
                  <a:gs pos="0">
                    <a:schemeClr val="bg1"/>
                  </a:gs>
                  <a:gs pos="56000">
                    <a:schemeClr val="accent1">
                      <a:tint val="44500"/>
                      <a:satMod val="160000"/>
                    </a:schemeClr>
                  </a:gs>
                  <a:gs pos="100000">
                    <a:srgbClr val="ADC5F1"/>
                  </a:gs>
                </a:gsLst>
                <a:lin ang="5400000" scaled="0"/>
              </a:gra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10" name="Picture 9"/>
            <p:cNvPicPr/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3740" y="2410132"/>
              <a:ext cx="1138778" cy="967181"/>
            </a:xfrm>
            <a:prstGeom prst="rect">
              <a:avLst/>
            </a:prstGeom>
          </p:spPr>
        </p:pic>
      </p:grpSp>
      <p:sp>
        <p:nvSpPr>
          <p:cNvPr id="11" name="Text Box 8"/>
          <p:cNvSpPr txBox="1"/>
          <p:nvPr/>
        </p:nvSpPr>
        <p:spPr>
          <a:xfrm>
            <a:off x="1112028" y="685800"/>
            <a:ext cx="7422372" cy="76200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fr-FR" sz="2000">
                <a:solidFill>
                  <a:srgbClr val="ADC5F1"/>
                </a:solidFill>
                <a:latin typeface="Century Gothic"/>
                <a:ea typeface="Calibri"/>
                <a:cs typeface="Century Gothic"/>
              </a:rPr>
              <a:t>Module 3 : Désarmement, démobilisation et réintégration (DDR)</a:t>
            </a:r>
          </a:p>
        </p:txBody>
      </p:sp>
    </p:spTree>
    <p:extLst>
      <p:ext uri="{BB962C8B-B14F-4D97-AF65-F5344CB8AC3E}">
        <p14:creationId xmlns:p14="http://schemas.microsoft.com/office/powerpoint/2010/main" val="21277483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8">
            <a:extLst>
              <a:ext uri="{FF2B5EF4-FFF2-40B4-BE49-F238E27FC236}">
                <a16:creationId xmlns:a16="http://schemas.microsoft.com/office/drawing/2014/main" id="{BB2A6F5C-3485-47B4-8930-F4DF99DDC380}"/>
              </a:ext>
            </a:extLst>
          </p:cNvPr>
          <p:cNvSpPr txBox="1"/>
          <p:nvPr/>
        </p:nvSpPr>
        <p:spPr>
          <a:xfrm>
            <a:off x="647700" y="228600"/>
            <a:ext cx="7848600" cy="480060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fr-FR" sz="3600" b="1">
                <a:solidFill>
                  <a:srgbClr val="002060"/>
                </a:solidFill>
                <a:latin typeface="Century Gothic"/>
                <a:ea typeface="Calibri"/>
                <a:cs typeface="Century Gothic"/>
              </a:rPr>
              <a:t>Réintégration</a:t>
            </a:r>
          </a:p>
          <a:p>
            <a:pPr algn="ctr">
              <a:lnSpc>
                <a:spcPct val="115000"/>
              </a:lnSpc>
              <a:spcAft>
                <a:spcPts val="2200"/>
              </a:spcAft>
            </a:pPr>
            <a:endParaRPr lang="en-US" sz="3200" dirty="0">
              <a:solidFill>
                <a:srgbClr val="000066"/>
              </a:solidFill>
              <a:latin typeface="Century Gothic"/>
              <a:ea typeface="Calibri"/>
              <a:cs typeface="Century Gothic"/>
            </a:endParaRPr>
          </a:p>
        </p:txBody>
      </p:sp>
      <p:pic>
        <p:nvPicPr>
          <p:cNvPr id="14" name="Picture 8" descr="159698">
            <a:extLst>
              <a:ext uri="{FF2B5EF4-FFF2-40B4-BE49-F238E27FC236}">
                <a16:creationId xmlns:a16="http://schemas.microsoft.com/office/drawing/2014/main" id="{EDCC3CA6-88B4-4223-910D-857ECE7DF3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259164"/>
            <a:ext cx="6324600" cy="4097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2">
            <a:extLst>
              <a:ext uri="{FF2B5EF4-FFF2-40B4-BE49-F238E27FC236}">
                <a16:creationId xmlns:a16="http://schemas.microsoft.com/office/drawing/2014/main" id="{1C7DF1E1-6A22-406D-B2AF-7BF6018DF787}"/>
              </a:ext>
            </a:extLst>
          </p:cNvPr>
          <p:cNvSpPr txBox="1">
            <a:spLocks noChangeArrowheads="1"/>
          </p:cNvSpPr>
          <p:nvPr/>
        </p:nvSpPr>
        <p:spPr>
          <a:xfrm>
            <a:off x="304800" y="973041"/>
            <a:ext cx="8305800" cy="8382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2800" b="1" dirty="0">
                <a:ea typeface="宋体" panose="02010600030101010101" pitchFamily="2" charset="-122"/>
              </a:rPr>
              <a:t>Processus par lequel les ex-combattants acquièrent un statut civil et obtiennent un emploi et un revenu</a:t>
            </a:r>
          </a:p>
        </p:txBody>
      </p:sp>
      <p:sp>
        <p:nvSpPr>
          <p:cNvPr id="6" name="Rectangle 5"/>
          <p:cNvSpPr/>
          <p:nvPr/>
        </p:nvSpPr>
        <p:spPr>
          <a:xfrm>
            <a:off x="1371600" y="6324599"/>
            <a:ext cx="7467600" cy="4796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8457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2">
            <a:extLst>
              <a:ext uri="{FF2B5EF4-FFF2-40B4-BE49-F238E27FC236}">
                <a16:creationId xmlns:a16="http://schemas.microsoft.com/office/drawing/2014/main" id="{E02F3C71-C981-4614-98EA-D6C494F809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52662" y="321176"/>
            <a:ext cx="5380685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Box 8">
            <a:extLst>
              <a:ext uri="{FF2B5EF4-FFF2-40B4-BE49-F238E27FC236}">
                <a16:creationId xmlns:a16="http://schemas.microsoft.com/office/drawing/2014/main" id="{BB2A6F5C-3485-47B4-8930-F4DF99DDC380}"/>
              </a:ext>
            </a:extLst>
          </p:cNvPr>
          <p:cNvSpPr txBox="1"/>
          <p:nvPr/>
        </p:nvSpPr>
        <p:spPr>
          <a:xfrm>
            <a:off x="616137" y="640263"/>
            <a:ext cx="4653738" cy="1344975"/>
          </a:xfrm>
          <a:prstGeom prst="rect">
            <a:avLst/>
          </a:prstGeom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fr-FR" sz="3500" b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À qui s’adresse le DDR ?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2200"/>
              </a:spcAft>
            </a:pPr>
            <a:endParaRPr lang="en-US" sz="35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37FF186D-E8CB-4438-A10E-BD70B243DE87}"/>
              </a:ext>
            </a:extLst>
          </p:cNvPr>
          <p:cNvSpPr txBox="1">
            <a:spLocks noChangeArrowheads="1"/>
          </p:cNvSpPr>
          <p:nvPr/>
        </p:nvSpPr>
        <p:spPr>
          <a:xfrm>
            <a:off x="616136" y="2121762"/>
            <a:ext cx="4653738" cy="36269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Membres des forces et groupes armés</a:t>
            </a:r>
          </a:p>
          <a:p>
            <a:r>
              <a:rPr lang="fr-FR"/>
              <a:t>Personnes enlevées</a:t>
            </a:r>
          </a:p>
          <a:p>
            <a:r>
              <a:rPr lang="fr-FR"/>
              <a:t>Personnes à charge</a:t>
            </a:r>
          </a:p>
          <a:p>
            <a:r>
              <a:rPr lang="fr-FR"/>
              <a:t>Rapatriés civils </a:t>
            </a:r>
          </a:p>
          <a:p>
            <a:r>
              <a:rPr lang="fr-FR"/>
              <a:t>Communautés</a:t>
            </a:r>
          </a:p>
        </p:txBody>
      </p:sp>
      <p:pic>
        <p:nvPicPr>
          <p:cNvPr id="7" name="Picture 9" descr="female soldiers_2">
            <a:extLst>
              <a:ext uri="{FF2B5EF4-FFF2-40B4-BE49-F238E27FC236}">
                <a16:creationId xmlns:a16="http://schemas.microsoft.com/office/drawing/2014/main" id="{06E45245-5CB7-42C8-8E49-A119C941DA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163" y="904184"/>
            <a:ext cx="3031807" cy="109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3" descr="A group of people standing in the grass&#10;&#10;Description generated with high confidence">
            <a:extLst>
              <a:ext uri="{FF2B5EF4-FFF2-40B4-BE49-F238E27FC236}">
                <a16:creationId xmlns:a16="http://schemas.microsoft.com/office/drawing/2014/main" id="{16AF30CA-AC90-49AE-B3A2-1A80FA4046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7398" y="2828925"/>
            <a:ext cx="2821337" cy="3388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1371600" y="6324600"/>
            <a:ext cx="63246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7364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8">
            <a:extLst>
              <a:ext uri="{FF2B5EF4-FFF2-40B4-BE49-F238E27FC236}">
                <a16:creationId xmlns:a16="http://schemas.microsoft.com/office/drawing/2014/main" id="{BB2A6F5C-3485-47B4-8930-F4DF99DDC380}"/>
              </a:ext>
            </a:extLst>
          </p:cNvPr>
          <p:cNvSpPr txBox="1"/>
          <p:nvPr/>
        </p:nvSpPr>
        <p:spPr>
          <a:xfrm>
            <a:off x="647700" y="304800"/>
            <a:ext cx="7848600" cy="480060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fr-FR" sz="3200" b="1">
                <a:solidFill>
                  <a:srgbClr val="002060"/>
                </a:solidFill>
                <a:latin typeface="Century Gothic"/>
                <a:ea typeface="Calibri"/>
                <a:cs typeface="Century Gothic"/>
              </a:rPr>
              <a:t>Participants et bénéficiaires</a:t>
            </a:r>
          </a:p>
          <a:p>
            <a:pPr algn="ctr">
              <a:lnSpc>
                <a:spcPct val="115000"/>
              </a:lnSpc>
              <a:spcAft>
                <a:spcPts val="2200"/>
              </a:spcAft>
            </a:pPr>
            <a:endParaRPr lang="en-US" sz="3200" dirty="0">
              <a:solidFill>
                <a:srgbClr val="000066"/>
              </a:solidFill>
              <a:latin typeface="Century Gothic"/>
              <a:ea typeface="Calibri"/>
              <a:cs typeface="Century Gothic"/>
            </a:endParaRPr>
          </a:p>
        </p:txBody>
      </p:sp>
      <p:pic>
        <p:nvPicPr>
          <p:cNvPr id="15" name="Picture 42" descr="RUF">
            <a:extLst>
              <a:ext uri="{FF2B5EF4-FFF2-40B4-BE49-F238E27FC236}">
                <a16:creationId xmlns:a16="http://schemas.microsoft.com/office/drawing/2014/main" id="{C8B79FB2-2AD4-496B-8E94-4AB88045A8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95400"/>
            <a:ext cx="1981200" cy="111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49">
            <a:extLst>
              <a:ext uri="{FF2B5EF4-FFF2-40B4-BE49-F238E27FC236}">
                <a16:creationId xmlns:a16="http://schemas.microsoft.com/office/drawing/2014/main" id="{4903E752-94C6-4C09-B6FA-CB0A307E65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400" y="2330450"/>
            <a:ext cx="2336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>
                <a:ea typeface="宋体" panose="02010600030101010101" pitchFamily="2" charset="-122"/>
              </a:rPr>
              <a:t>Membres des forces armées</a:t>
            </a:r>
          </a:p>
        </p:txBody>
      </p:sp>
      <p:pic>
        <p:nvPicPr>
          <p:cNvPr id="19" name="Picture 47" descr="torture_egyption">
            <a:extLst>
              <a:ext uri="{FF2B5EF4-FFF2-40B4-BE49-F238E27FC236}">
                <a16:creationId xmlns:a16="http://schemas.microsoft.com/office/drawing/2014/main" id="{F062251F-D837-4637-A0FD-7992C249F9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953000"/>
            <a:ext cx="1492250" cy="1116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 Box 50">
            <a:extLst>
              <a:ext uri="{FF2B5EF4-FFF2-40B4-BE49-F238E27FC236}">
                <a16:creationId xmlns:a16="http://schemas.microsoft.com/office/drawing/2014/main" id="{C445151A-95E2-48D1-9F1C-93D621440A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5705" y="6027738"/>
            <a:ext cx="205263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fr-FR" b="1" dirty="0">
                <a:ea typeface="宋体" panose="02010600030101010101" pitchFamily="2" charset="-122"/>
              </a:rPr>
              <a:t>Personnes enlevées</a:t>
            </a:r>
          </a:p>
        </p:txBody>
      </p:sp>
      <p:pic>
        <p:nvPicPr>
          <p:cNvPr id="21" name="Picture 43">
            <a:extLst>
              <a:ext uri="{FF2B5EF4-FFF2-40B4-BE49-F238E27FC236}">
                <a16:creationId xmlns:a16="http://schemas.microsoft.com/office/drawing/2014/main" id="{8723000D-9875-4731-9A5D-1FA00DFE17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2888" y="1298575"/>
            <a:ext cx="1865312" cy="124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 Box 51">
            <a:extLst>
              <a:ext uri="{FF2B5EF4-FFF2-40B4-BE49-F238E27FC236}">
                <a16:creationId xmlns:a16="http://schemas.microsoft.com/office/drawing/2014/main" id="{D03E9719-FE5B-435F-AF38-A1C7C1501C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1900" y="2503488"/>
            <a:ext cx="2286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>
                <a:ea typeface="宋体" panose="02010600030101010101" pitchFamily="2" charset="-122"/>
              </a:rPr>
              <a:t>Personnes à charge</a:t>
            </a:r>
          </a:p>
        </p:txBody>
      </p:sp>
      <p:graphicFrame>
        <p:nvGraphicFramePr>
          <p:cNvPr id="23" name="Object 41">
            <a:extLst>
              <a:ext uri="{FF2B5EF4-FFF2-40B4-BE49-F238E27FC236}">
                <a16:creationId xmlns:a16="http://schemas.microsoft.com/office/drawing/2014/main" id="{B8F75FE8-244C-41E6-9FA5-5274495DA90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781800" y="2819400"/>
          <a:ext cx="1539875" cy="180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3" name="Photo Editor Photo" r:id="rId6" imgW="1905266" imgH="2333333" progId="">
                  <p:embed/>
                </p:oleObj>
              </mc:Choice>
              <mc:Fallback>
                <p:oleObj name="Photo Editor Photo" r:id="rId6" imgW="1905266" imgH="2333333" progId="">
                  <p:embed/>
                  <p:pic>
                    <p:nvPicPr>
                      <p:cNvPr id="0" name="Picture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2819400"/>
                        <a:ext cx="1539875" cy="180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17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 Box 52">
            <a:extLst>
              <a:ext uri="{FF2B5EF4-FFF2-40B4-BE49-F238E27FC236}">
                <a16:creationId xmlns:a16="http://schemas.microsoft.com/office/drawing/2014/main" id="{90F2AC78-25D2-4CC2-B01F-B66CC9867C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4572000"/>
            <a:ext cx="1651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>
                <a:ea typeface="宋体" panose="02010600030101010101" pitchFamily="2" charset="-122"/>
              </a:rPr>
              <a:t>Jeunes</a:t>
            </a:r>
          </a:p>
        </p:txBody>
      </p:sp>
      <p:pic>
        <p:nvPicPr>
          <p:cNvPr id="25" name="Picture 39" descr="UNMIS-178792-large">
            <a:extLst>
              <a:ext uri="{FF2B5EF4-FFF2-40B4-BE49-F238E27FC236}">
                <a16:creationId xmlns:a16="http://schemas.microsoft.com/office/drawing/2014/main" id="{33CCAB8B-8328-4D5E-A2BD-FA1BE8B823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895600"/>
            <a:ext cx="2176463" cy="1554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 Box 53">
            <a:extLst>
              <a:ext uri="{FF2B5EF4-FFF2-40B4-BE49-F238E27FC236}">
                <a16:creationId xmlns:a16="http://schemas.microsoft.com/office/drawing/2014/main" id="{FB394A8F-74F9-4A50-92A0-F12AF56261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4419600"/>
            <a:ext cx="20002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>
                <a:ea typeface="宋体" panose="02010600030101010101" pitchFamily="2" charset="-122"/>
              </a:rPr>
              <a:t>Femmes</a:t>
            </a:r>
          </a:p>
        </p:txBody>
      </p:sp>
      <p:pic>
        <p:nvPicPr>
          <p:cNvPr id="27" name="Picture 36" descr="refugees">
            <a:extLst>
              <a:ext uri="{FF2B5EF4-FFF2-40B4-BE49-F238E27FC236}">
                <a16:creationId xmlns:a16="http://schemas.microsoft.com/office/drawing/2014/main" id="{79B0AC2B-26C7-41E5-8353-E00E11FAF8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876800"/>
            <a:ext cx="1803400" cy="11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 Box 54">
            <a:extLst>
              <a:ext uri="{FF2B5EF4-FFF2-40B4-BE49-F238E27FC236}">
                <a16:creationId xmlns:a16="http://schemas.microsoft.com/office/drawing/2014/main" id="{871FDE52-10CF-4203-913B-58B10D6573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6096000"/>
            <a:ext cx="2209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>
                <a:ea typeface="宋体" panose="02010600030101010101" pitchFamily="2" charset="-122"/>
              </a:rPr>
              <a:t>Rapatriés civils</a:t>
            </a:r>
          </a:p>
        </p:txBody>
      </p:sp>
      <p:pic>
        <p:nvPicPr>
          <p:cNvPr id="29" name="Picture 44" descr="DSC00515">
            <a:extLst>
              <a:ext uri="{FF2B5EF4-FFF2-40B4-BE49-F238E27FC236}">
                <a16:creationId xmlns:a16="http://schemas.microsoft.com/office/drawing/2014/main" id="{8486E1F3-D6BE-406A-A5CE-354091D11B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927350"/>
            <a:ext cx="2001838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 Box 55">
            <a:extLst>
              <a:ext uri="{FF2B5EF4-FFF2-40B4-BE49-F238E27FC236}">
                <a16:creationId xmlns:a16="http://schemas.microsoft.com/office/drawing/2014/main" id="{16ABDE98-FE37-4E76-BA09-BD20EA1A70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343400"/>
            <a:ext cx="28194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>
                <a:ea typeface="宋体" panose="02010600030101010101" pitchFamily="2" charset="-122"/>
              </a:rPr>
              <a:t>Communautés</a:t>
            </a:r>
          </a:p>
        </p:txBody>
      </p:sp>
      <p:pic>
        <p:nvPicPr>
          <p:cNvPr id="31" name="Picture 35" descr="sol">
            <a:extLst>
              <a:ext uri="{FF2B5EF4-FFF2-40B4-BE49-F238E27FC236}">
                <a16:creationId xmlns:a16="http://schemas.microsoft.com/office/drawing/2014/main" id="{3D910A1B-E2E4-4803-A77F-1982354D65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63" y="4711700"/>
            <a:ext cx="2052637" cy="139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 Box 56">
            <a:extLst>
              <a:ext uri="{FF2B5EF4-FFF2-40B4-BE49-F238E27FC236}">
                <a16:creationId xmlns:a16="http://schemas.microsoft.com/office/drawing/2014/main" id="{A3D1E964-1773-48CA-9B74-4F1DA23A02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7550" y="6096000"/>
            <a:ext cx="1644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>
                <a:ea typeface="宋体" panose="02010600030101010101" pitchFamily="2" charset="-122"/>
              </a:rPr>
              <a:t>Enfants</a:t>
            </a:r>
          </a:p>
        </p:txBody>
      </p:sp>
      <p:pic>
        <p:nvPicPr>
          <p:cNvPr id="33" name="Picture 38" descr="UNMIL-200143-large">
            <a:extLst>
              <a:ext uri="{FF2B5EF4-FFF2-40B4-BE49-F238E27FC236}">
                <a16:creationId xmlns:a16="http://schemas.microsoft.com/office/drawing/2014/main" id="{8FD5E601-30CC-44A9-AC3E-66A2450175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282700"/>
            <a:ext cx="1865313" cy="1131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 Box 57">
            <a:extLst>
              <a:ext uri="{FF2B5EF4-FFF2-40B4-BE49-F238E27FC236}">
                <a16:creationId xmlns:a16="http://schemas.microsoft.com/office/drawing/2014/main" id="{FBA5AE43-5049-4612-AEF8-7A19255117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5668" y="2336691"/>
            <a:ext cx="217646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fr-FR" b="1" dirty="0">
                <a:ea typeface="宋体" panose="02010600030101010101" pitchFamily="2" charset="-122"/>
              </a:rPr>
              <a:t>Personnes handicapées</a:t>
            </a:r>
          </a:p>
        </p:txBody>
      </p:sp>
      <p:sp>
        <p:nvSpPr>
          <p:cNvPr id="35" name="Rectangle 34"/>
          <p:cNvSpPr/>
          <p:nvPr/>
        </p:nvSpPr>
        <p:spPr>
          <a:xfrm>
            <a:off x="1371600" y="6453188"/>
            <a:ext cx="73152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3562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8">
            <a:extLst>
              <a:ext uri="{FF2B5EF4-FFF2-40B4-BE49-F238E27FC236}">
                <a16:creationId xmlns:a16="http://schemas.microsoft.com/office/drawing/2014/main" id="{BB2A6F5C-3485-47B4-8930-F4DF99DDC380}"/>
              </a:ext>
            </a:extLst>
          </p:cNvPr>
          <p:cNvSpPr txBox="1"/>
          <p:nvPr/>
        </p:nvSpPr>
        <p:spPr>
          <a:xfrm>
            <a:off x="762000" y="76200"/>
            <a:ext cx="7848600" cy="480060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fr-FR" sz="3200" b="1" dirty="0">
                <a:solidFill>
                  <a:srgbClr val="000066"/>
                </a:solidFill>
                <a:latin typeface="Century Gothic"/>
                <a:ea typeface="Calibri"/>
                <a:cs typeface="Century Gothic"/>
              </a:rPr>
              <a:t>Contribution des UNMO au DDR</a:t>
            </a:r>
          </a:p>
          <a:p>
            <a:pPr algn="ctr">
              <a:lnSpc>
                <a:spcPct val="115000"/>
              </a:lnSpc>
              <a:spcAft>
                <a:spcPts val="2200"/>
              </a:spcAft>
            </a:pPr>
            <a:endParaRPr lang="en-US" sz="3200" dirty="0">
              <a:solidFill>
                <a:srgbClr val="8D9C36"/>
              </a:solidFill>
              <a:latin typeface="Century Gothic"/>
              <a:ea typeface="Calibri"/>
              <a:cs typeface="Century Gothic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88A5C21-9464-49E0-8031-4460C04DB92C}"/>
              </a:ext>
            </a:extLst>
          </p:cNvPr>
          <p:cNvSpPr txBox="1"/>
          <p:nvPr/>
        </p:nvSpPr>
        <p:spPr>
          <a:xfrm>
            <a:off x="-38100" y="838200"/>
            <a:ext cx="4533900" cy="321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400" dirty="0"/>
              <a:t>Recueil d’information et rapports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400" dirty="0"/>
              <a:t>Diffusion d'information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400" dirty="0"/>
              <a:t>Engagement communautaire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400" dirty="0"/>
              <a:t>Suivi du programme et rapports</a:t>
            </a:r>
          </a:p>
          <a:p>
            <a:endParaRPr lang="en-US" sz="2400" dirty="0"/>
          </a:p>
          <a:p>
            <a:endParaRPr lang="en-US" sz="2400" dirty="0"/>
          </a:p>
        </p:txBody>
      </p:sp>
      <p:graphicFrame>
        <p:nvGraphicFramePr>
          <p:cNvPr id="34" name="Object 7">
            <a:extLst>
              <a:ext uri="{FF2B5EF4-FFF2-40B4-BE49-F238E27FC236}">
                <a16:creationId xmlns:a16="http://schemas.microsoft.com/office/drawing/2014/main" id="{834CBAAD-C1A8-4F94-8514-1F7F58E4F68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0691837"/>
              </p:ext>
            </p:extLst>
          </p:nvPr>
        </p:nvGraphicFramePr>
        <p:xfrm>
          <a:off x="933140" y="3716493"/>
          <a:ext cx="3943660" cy="26843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7" name="Photo Editor Photo" r:id="rId3" imgW="10666667" imgH="7276190" progId="">
                  <p:embed/>
                </p:oleObj>
              </mc:Choice>
              <mc:Fallback>
                <p:oleObj name="Photo Editor Photo" r:id="rId3" imgW="10666667" imgH="7276190" progId="">
                  <p:embed/>
                  <p:pic>
                    <p:nvPicPr>
                      <p:cNvPr id="0" name="Picture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3140" y="3716493"/>
                        <a:ext cx="3943660" cy="268430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5" name="Picture 9" descr="1054487103">
            <a:extLst>
              <a:ext uri="{FF2B5EF4-FFF2-40B4-BE49-F238E27FC236}">
                <a16:creationId xmlns:a16="http://schemas.microsoft.com/office/drawing/2014/main" id="{CB9D6187-0B87-4684-B272-B48273489B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4212" y="1066801"/>
            <a:ext cx="4673414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371600" y="6400800"/>
            <a:ext cx="73914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3178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8">
            <a:extLst>
              <a:ext uri="{FF2B5EF4-FFF2-40B4-BE49-F238E27FC236}">
                <a16:creationId xmlns:a16="http://schemas.microsoft.com/office/drawing/2014/main" id="{BB2A6F5C-3485-47B4-8930-F4DF99DDC380}"/>
              </a:ext>
            </a:extLst>
          </p:cNvPr>
          <p:cNvSpPr txBox="1"/>
          <p:nvPr/>
        </p:nvSpPr>
        <p:spPr>
          <a:xfrm>
            <a:off x="76200" y="609600"/>
            <a:ext cx="4495800" cy="1428134"/>
          </a:xfrm>
          <a:prstGeom prst="rect">
            <a:avLst/>
          </a:prstGeom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fr-FR" sz="34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Contribution des UNMO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2200"/>
              </a:spcAft>
            </a:pPr>
            <a:endParaRPr lang="en-US" sz="3400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Picture 7" descr="OP Khanjar 3, blue and white flag">
            <a:extLst>
              <a:ext uri="{FF2B5EF4-FFF2-40B4-BE49-F238E27FC236}">
                <a16:creationId xmlns:a16="http://schemas.microsoft.com/office/drawing/2014/main" id="{84A23A2B-2298-4F81-82AD-B3FC21BEF9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65" r="14685"/>
          <a:stretch/>
        </p:blipFill>
        <p:spPr bwMode="auto">
          <a:xfrm>
            <a:off x="4495800" y="609600"/>
            <a:ext cx="4531764" cy="601980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D9818C8-A518-4E90-A554-B583DEB07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40446" y="6356350"/>
            <a:ext cx="51435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  <a:defRPr/>
            </a:pPr>
            <a:fld id="{97261161-F363-4909-B3BA-F2D719A844EB}" type="slidenum">
              <a:rPr lang="en-US" sz="1200">
                <a:solidFill>
                  <a:srgbClr val="FFFFFF"/>
                </a:solidFill>
                <a:latin typeface="Calibri" panose="020F0502020204030204"/>
              </a:rPr>
              <a:pPr algn="l">
                <a:spcAft>
                  <a:spcPts val="600"/>
                </a:spcAft>
                <a:defRPr/>
              </a:pPr>
              <a:t>14</a:t>
            </a:fld>
            <a:endParaRPr lang="en-US" sz="120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8B87902C-6074-405E-A39C-C0C44D0C12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1600200"/>
            <a:ext cx="4343400" cy="52578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500" dirty="0"/>
              <a:t>Surveiller la séparation </a:t>
            </a:r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500" dirty="0"/>
              <a:t>Surveiller le retrait et la dissolution </a:t>
            </a:r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500" dirty="0"/>
              <a:t>Centres de réception</a:t>
            </a:r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500" dirty="0"/>
              <a:t>Enregistrement et collecte des armes, des munitions et des explosifs</a:t>
            </a:r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500" dirty="0"/>
              <a:t>Enregistrement des ex-combattants</a:t>
            </a:r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500" dirty="0"/>
              <a:t>Enquêtes</a:t>
            </a:r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500" dirty="0"/>
              <a:t>Sélection et évaluation</a:t>
            </a:r>
          </a:p>
        </p:txBody>
      </p:sp>
    </p:spTree>
    <p:extLst>
      <p:ext uri="{BB962C8B-B14F-4D97-AF65-F5344CB8AC3E}">
        <p14:creationId xmlns:p14="http://schemas.microsoft.com/office/powerpoint/2010/main" val="24779681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8">
            <a:extLst>
              <a:ext uri="{FF2B5EF4-FFF2-40B4-BE49-F238E27FC236}">
                <a16:creationId xmlns:a16="http://schemas.microsoft.com/office/drawing/2014/main" id="{BB2A6F5C-3485-47B4-8930-F4DF99DDC380}"/>
              </a:ext>
            </a:extLst>
          </p:cNvPr>
          <p:cNvSpPr txBox="1"/>
          <p:nvPr/>
        </p:nvSpPr>
        <p:spPr>
          <a:xfrm>
            <a:off x="762000" y="228600"/>
            <a:ext cx="7848600" cy="480060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fr-FR" sz="3200" b="1" dirty="0">
                <a:solidFill>
                  <a:srgbClr val="000066"/>
                </a:solidFill>
                <a:latin typeface="Century Gothic"/>
                <a:ea typeface="Calibri"/>
                <a:cs typeface="Century Gothic"/>
              </a:rPr>
              <a:t>Considérations importantes</a:t>
            </a:r>
          </a:p>
          <a:p>
            <a:pPr algn="ctr">
              <a:lnSpc>
                <a:spcPct val="115000"/>
              </a:lnSpc>
              <a:spcAft>
                <a:spcPts val="2200"/>
              </a:spcAft>
            </a:pPr>
            <a:endParaRPr lang="en-US" sz="3200" dirty="0">
              <a:solidFill>
                <a:srgbClr val="8D9C36"/>
              </a:solidFill>
              <a:latin typeface="Century Gothic"/>
              <a:ea typeface="Calibri"/>
              <a:cs typeface="Century Gothic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88A5C21-9464-49E0-8031-4460C04DB92C}"/>
              </a:ext>
            </a:extLst>
          </p:cNvPr>
          <p:cNvSpPr txBox="1"/>
          <p:nvPr/>
        </p:nvSpPr>
        <p:spPr>
          <a:xfrm>
            <a:off x="76200" y="762000"/>
            <a:ext cx="4038600" cy="41011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FR" sz="2800" dirty="0"/>
              <a:t>Femmes</a:t>
            </a:r>
          </a:p>
          <a:p>
            <a:pPr marL="457200" indent="-4572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FR" sz="2800" dirty="0"/>
              <a:t>Jeunes </a:t>
            </a:r>
          </a:p>
          <a:p>
            <a:pPr marL="457200" indent="-4572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FR" sz="2800" dirty="0"/>
              <a:t>Enfants</a:t>
            </a:r>
          </a:p>
          <a:p>
            <a:pPr marL="457200" indent="-4572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FR" sz="2800" dirty="0"/>
              <a:t>Personnes handicapées</a:t>
            </a:r>
          </a:p>
          <a:p>
            <a:pPr marL="457200" indent="-4572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FR" sz="2800" dirty="0"/>
              <a:t>Genre</a:t>
            </a:r>
          </a:p>
          <a:p>
            <a:pPr marL="457200" indent="-4572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FR" sz="2800" dirty="0"/>
              <a:t>Violence sexuelle</a:t>
            </a:r>
          </a:p>
          <a:p>
            <a:pPr marL="457200" indent="-4572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FR" sz="2800" dirty="0"/>
              <a:t>Ressources des UNMO</a:t>
            </a:r>
          </a:p>
          <a:p>
            <a:endParaRPr lang="en-US" sz="3200" dirty="0"/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6695EF69-19E6-42F4-959F-7AF566DF7E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9" y="4680651"/>
            <a:ext cx="2937289" cy="2024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83D4BDFE-1734-4BBF-92AC-6FD3C3D638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828801"/>
            <a:ext cx="4724400" cy="3486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1371600" y="6324600"/>
            <a:ext cx="74676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3464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8">
            <a:extLst>
              <a:ext uri="{FF2B5EF4-FFF2-40B4-BE49-F238E27FC236}">
                <a16:creationId xmlns:a16="http://schemas.microsoft.com/office/drawing/2014/main" id="{BB2A6F5C-3485-47B4-8930-F4DF99DDC380}"/>
              </a:ext>
            </a:extLst>
          </p:cNvPr>
          <p:cNvSpPr txBox="1"/>
          <p:nvPr/>
        </p:nvSpPr>
        <p:spPr>
          <a:xfrm>
            <a:off x="381000" y="457200"/>
            <a:ext cx="8610600" cy="571500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fr-FR" sz="3200" b="1">
                <a:solidFill>
                  <a:srgbClr val="000066"/>
                </a:solidFill>
                <a:latin typeface="Century Gothic"/>
              </a:rPr>
              <a:t>À retenir</a:t>
            </a: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3200">
                <a:solidFill>
                  <a:schemeClr val="tx1"/>
                </a:solidFill>
                <a:ea typeface="Calibri"/>
                <a:cs typeface="Century Gothic"/>
              </a:rPr>
              <a:t>Le DDR est un aspect important de la réintégration des groupes armés, des personnes enlevées, des personnes à charge, des rapatriés civils et des communautés après un conflit.</a:t>
            </a: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3200">
                <a:solidFill>
                  <a:schemeClr val="tx1"/>
                </a:solidFill>
                <a:ea typeface="Calibri"/>
                <a:cs typeface="Century Gothic"/>
              </a:rPr>
              <a:t>Les observateurs militaires de l’ONU jouent un rôle important dans ce processus.</a:t>
            </a:r>
          </a:p>
        </p:txBody>
      </p:sp>
      <p:sp>
        <p:nvSpPr>
          <p:cNvPr id="4" name="Rectangle 3"/>
          <p:cNvSpPr/>
          <p:nvPr/>
        </p:nvSpPr>
        <p:spPr>
          <a:xfrm>
            <a:off x="1371600" y="6324600"/>
            <a:ext cx="74676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5350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ctrTitle"/>
          </p:nvPr>
        </p:nvSpPr>
        <p:spPr>
          <a:xfrm>
            <a:off x="304800" y="2743200"/>
            <a:ext cx="8416925" cy="24384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6000">
                <a:solidFill>
                  <a:srgbClr val="558ED5"/>
                </a:solidFill>
                <a:latin typeface="Century Gothic" pitchFamily="34" charset="0"/>
                <a:ea typeface="SimSun" pitchFamily="2" charset="-122"/>
                <a:cs typeface="+mn-cs"/>
              </a:rPr>
              <a:t>Questions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0" y="6400800"/>
            <a:ext cx="60198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6891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/>
          <p:nvPr/>
        </p:nvSpPr>
        <p:spPr>
          <a:xfrm>
            <a:off x="647700" y="457200"/>
            <a:ext cx="7848600" cy="480060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fr-FR" sz="3200" b="1">
                <a:solidFill>
                  <a:srgbClr val="002060"/>
                </a:solidFill>
                <a:latin typeface="Century Gothic"/>
                <a:ea typeface="Calibri"/>
                <a:cs typeface="Century Gothic"/>
              </a:rPr>
              <a:t>Sommaire</a:t>
            </a:r>
          </a:p>
          <a:p>
            <a:pPr marL="457200" indent="-457200" algn="ctr">
              <a:lnSpc>
                <a:spcPct val="115000"/>
              </a:lnSpc>
              <a:spcAft>
                <a:spcPts val="2200"/>
              </a:spcAft>
              <a:buFont typeface="Wingdings" panose="05000000000000000000" pitchFamily="2" charset="2"/>
              <a:buChar char="Ø"/>
            </a:pPr>
            <a:endParaRPr lang="en-US" sz="3200" dirty="0">
              <a:solidFill>
                <a:srgbClr val="000066"/>
              </a:solidFill>
              <a:latin typeface="Century Gothic"/>
              <a:ea typeface="Calibri"/>
              <a:cs typeface="Century Gothic"/>
            </a:endParaRPr>
          </a:p>
          <a:p>
            <a:pPr marL="457200" lvl="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3200">
                <a:solidFill>
                  <a:schemeClr val="tx1"/>
                </a:solidFill>
              </a:rPr>
              <a:t>Qu’est-ce que le DDR ?</a:t>
            </a:r>
          </a:p>
          <a:p>
            <a:pPr marL="457200" lvl="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3200">
                <a:solidFill>
                  <a:schemeClr val="tx1"/>
                </a:solidFill>
              </a:rPr>
              <a:t>Participants et bénéficiaires</a:t>
            </a:r>
          </a:p>
          <a:p>
            <a:pPr marL="457200" lvl="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3200">
                <a:solidFill>
                  <a:schemeClr val="tx1"/>
                </a:solidFill>
              </a:rPr>
              <a:t>Rôles des UNMO dans le DDR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371600" y="6324600"/>
            <a:ext cx="6477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6013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8"/>
          <p:cNvSpPr txBox="1"/>
          <p:nvPr/>
        </p:nvSpPr>
        <p:spPr>
          <a:xfrm>
            <a:off x="703881" y="685800"/>
            <a:ext cx="7772400" cy="548640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999"/>
              </a:lnSpc>
              <a:spcAft>
                <a:spcPts val="600"/>
              </a:spcAft>
            </a:pPr>
            <a:r>
              <a:rPr lang="fr-FR" sz="3200" b="1">
                <a:solidFill>
                  <a:srgbClr val="002060"/>
                </a:solidFill>
                <a:latin typeface="Century Gothic"/>
                <a:ea typeface="Calibri"/>
                <a:cs typeface="Century Gothic"/>
              </a:rPr>
              <a:t>Résultats d’apprentissage </a:t>
            </a:r>
          </a:p>
          <a:p>
            <a:pPr marR="0">
              <a:lnSpc>
                <a:spcPct val="114999"/>
              </a:lnSpc>
              <a:spcBef>
                <a:spcPts val="0"/>
              </a:spcBef>
              <a:spcAft>
                <a:spcPts val="1800"/>
              </a:spcAft>
            </a:pPr>
            <a:endParaRPr lang="en-US" sz="2400" dirty="0">
              <a:solidFill>
                <a:schemeClr val="tx1"/>
              </a:solidFill>
              <a:effectLst/>
              <a:latin typeface="Century Gothic"/>
              <a:ea typeface="Calibri"/>
              <a:cs typeface="Century Gothic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3200">
                <a:solidFill>
                  <a:schemeClr val="tx1"/>
                </a:solidFill>
              </a:rPr>
              <a:t> Expliquer l’approche onusienne du DDR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en-US" sz="3200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3200">
                <a:solidFill>
                  <a:schemeClr val="tx1"/>
                </a:solidFill>
              </a:rPr>
              <a:t> Identifier les participants, les bénéficiaires et les acteurs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en-US" sz="3200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3200">
                <a:solidFill>
                  <a:schemeClr val="tx1"/>
                </a:solidFill>
              </a:rPr>
              <a:t>Décrire le rôle des UNMO au soutien du DDR</a:t>
            </a:r>
          </a:p>
        </p:txBody>
      </p:sp>
      <p:sp>
        <p:nvSpPr>
          <p:cNvPr id="5" name="Rectangle 4"/>
          <p:cNvSpPr/>
          <p:nvPr/>
        </p:nvSpPr>
        <p:spPr>
          <a:xfrm>
            <a:off x="1447800" y="6400800"/>
            <a:ext cx="61722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2341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/>
          <p:nvPr/>
        </p:nvSpPr>
        <p:spPr>
          <a:xfrm>
            <a:off x="647700" y="76200"/>
            <a:ext cx="7848600" cy="106680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fr-FR" sz="3200" b="1">
                <a:solidFill>
                  <a:srgbClr val="002060"/>
                </a:solidFill>
                <a:latin typeface="Century Gothic"/>
                <a:ea typeface="Calibri"/>
                <a:cs typeface="Century Gothic"/>
              </a:rPr>
              <a:t>Qu’est-ce que le DDR ?</a:t>
            </a:r>
          </a:p>
          <a:p>
            <a:pPr algn="ctr">
              <a:lnSpc>
                <a:spcPct val="115000"/>
              </a:lnSpc>
              <a:spcAft>
                <a:spcPts val="600"/>
              </a:spcAft>
            </a:pPr>
            <a:endParaRPr lang="en-US" sz="3200" b="1" dirty="0">
              <a:solidFill>
                <a:srgbClr val="002060"/>
              </a:solidFill>
              <a:effectLst/>
              <a:latin typeface="Century Gothic"/>
              <a:ea typeface="Calibri"/>
              <a:cs typeface="Century Gothic"/>
            </a:endParaRPr>
          </a:p>
          <a:p>
            <a:pPr algn="ctr">
              <a:lnSpc>
                <a:spcPct val="115000"/>
              </a:lnSpc>
              <a:spcAft>
                <a:spcPts val="2200"/>
              </a:spcAft>
            </a:pPr>
            <a:endParaRPr lang="en-US" sz="3200" dirty="0">
              <a:solidFill>
                <a:srgbClr val="000066"/>
              </a:solidFill>
              <a:latin typeface="Century Gothic"/>
              <a:ea typeface="Calibri"/>
              <a:cs typeface="Century Gothic"/>
            </a:endParaRPr>
          </a:p>
        </p:txBody>
      </p:sp>
      <p:pic>
        <p:nvPicPr>
          <p:cNvPr id="6" name="Picture 8" descr="lars">
            <a:extLst>
              <a:ext uri="{FF2B5EF4-FFF2-40B4-BE49-F238E27FC236}">
                <a16:creationId xmlns:a16="http://schemas.microsoft.com/office/drawing/2014/main" id="{4933E7ED-DAD1-4163-BD5E-36964E57C8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721293"/>
            <a:ext cx="4876800" cy="3164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824C8CB-570A-48C6-A15E-6F521020D78E}"/>
              </a:ext>
            </a:extLst>
          </p:cNvPr>
          <p:cNvSpPr/>
          <p:nvPr/>
        </p:nvSpPr>
        <p:spPr>
          <a:xfrm>
            <a:off x="228600" y="4114800"/>
            <a:ext cx="9601200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800" dirty="0"/>
              <a:t>Réintégration après un conflit </a:t>
            </a:r>
          </a:p>
          <a:p>
            <a:pPr marL="457200" indent="-4572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800" dirty="0"/>
              <a:t>Ex-combattants, groupes armés, personnes enlevées, personnes à charge, rapatriés civils, communautés</a:t>
            </a:r>
          </a:p>
          <a:p>
            <a:pPr marL="457200" indent="-4572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800" dirty="0"/>
              <a:t>Dimension politique, militaire, sécuritaire, humanitaire et socio-économique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934200" y="6172200"/>
            <a:ext cx="10668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295400" y="6324600"/>
            <a:ext cx="64008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1229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/>
          <p:nvPr/>
        </p:nvSpPr>
        <p:spPr>
          <a:xfrm>
            <a:off x="5055395" y="2613804"/>
            <a:ext cx="2643278" cy="2677063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FR" sz="2800">
                <a:solidFill>
                  <a:schemeClr val="bg1"/>
                </a:solidFill>
                <a:highlight>
                  <a:srgbClr val="0000FF"/>
                </a:highlight>
              </a:rPr>
              <a:t>Rapatriement</a:t>
            </a:r>
          </a:p>
          <a:p>
            <a:pPr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FR" sz="2800">
                <a:solidFill>
                  <a:schemeClr val="bg1"/>
                </a:solidFill>
                <a:highlight>
                  <a:srgbClr val="0000FF"/>
                </a:highlight>
                <a:cs typeface="Calibri"/>
              </a:rPr>
              <a:t>Réadaptation</a:t>
            </a:r>
          </a:p>
          <a:p>
            <a:pPr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FR" sz="2800">
                <a:solidFill>
                  <a:schemeClr val="bg1"/>
                </a:solidFill>
                <a:highlight>
                  <a:srgbClr val="0000FF"/>
                </a:highlight>
                <a:ea typeface="Calibri"/>
                <a:cs typeface="Calibri"/>
              </a:rPr>
              <a:t>Réconciliation</a:t>
            </a:r>
          </a:p>
          <a:p>
            <a:pPr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FR" sz="2800">
                <a:solidFill>
                  <a:schemeClr val="bg1"/>
                </a:solidFill>
                <a:highlight>
                  <a:srgbClr val="0000FF"/>
                </a:highlight>
                <a:ea typeface="Calibri"/>
                <a:cs typeface="Calibri"/>
              </a:rPr>
              <a:t>Réimplantation</a:t>
            </a:r>
          </a:p>
          <a:p>
            <a:pPr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FR" sz="2800">
                <a:solidFill>
                  <a:schemeClr val="bg1"/>
                </a:solidFill>
                <a:highlight>
                  <a:srgbClr val="0000FF"/>
                </a:highlight>
                <a:ea typeface="Calibri"/>
                <a:cs typeface="Calibri"/>
              </a:rPr>
              <a:t>Réinsertion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1371600" y="6324600"/>
            <a:ext cx="63246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Box 8">
            <a:extLst>
              <a:ext uri="{FF2B5EF4-FFF2-40B4-BE49-F238E27FC236}">
                <a16:creationId xmlns:a16="http://schemas.microsoft.com/office/drawing/2014/main" id="{DC619390-F107-44B8-A18F-FC4E8F02FFC0}"/>
              </a:ext>
            </a:extLst>
          </p:cNvPr>
          <p:cNvSpPr txBox="1"/>
          <p:nvPr/>
        </p:nvSpPr>
        <p:spPr>
          <a:xfrm>
            <a:off x="880210" y="603848"/>
            <a:ext cx="7608961" cy="5263551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Bef>
                <a:spcPts val="1800"/>
              </a:spcBef>
              <a:spcAft>
                <a:spcPts val="1800"/>
              </a:spcAft>
            </a:pPr>
            <a:r>
              <a:rPr lang="fr-FR" sz="3200" b="1" dirty="0">
                <a:solidFill>
                  <a:srgbClr val="002060"/>
                </a:solidFill>
                <a:latin typeface="Century Gothic"/>
                <a:ea typeface="Calibri"/>
                <a:cs typeface="Century Gothic"/>
              </a:rPr>
              <a:t>Trois composantes du DDR</a:t>
            </a:r>
          </a:p>
          <a:p>
            <a:pPr marL="457200" indent="-457200">
              <a:lnSpc>
                <a:spcPct val="115000"/>
              </a:lnSpc>
              <a:spcBef>
                <a:spcPts val="18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fr-FR" sz="3200" dirty="0">
                <a:solidFill>
                  <a:schemeClr val="tx1"/>
                </a:solidFill>
                <a:ea typeface="Calibri"/>
                <a:cs typeface="Century Gothic"/>
              </a:rPr>
              <a:t>Démobilisation</a:t>
            </a:r>
          </a:p>
          <a:p>
            <a:pPr marL="457200" indent="-4572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3200" dirty="0">
                <a:solidFill>
                  <a:schemeClr val="tx1"/>
                </a:solidFill>
                <a:ea typeface="Calibri"/>
                <a:cs typeface="Century Gothic"/>
              </a:rPr>
              <a:t>Désarmement </a:t>
            </a:r>
          </a:p>
          <a:p>
            <a:pPr marL="457200" indent="-4572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3200" dirty="0">
                <a:solidFill>
                  <a:schemeClr val="tx1"/>
                </a:solidFill>
                <a:ea typeface="Calibri"/>
                <a:cs typeface="Century Gothic"/>
              </a:rPr>
              <a:t>Réintégration</a:t>
            </a:r>
          </a:p>
          <a:p>
            <a:pPr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endParaRPr lang="en-US" sz="3200" dirty="0">
              <a:solidFill>
                <a:schemeClr val="tx1"/>
              </a:solidFill>
              <a:ea typeface="Calibri"/>
              <a:cs typeface="Century Gothic"/>
            </a:endParaRPr>
          </a:p>
        </p:txBody>
      </p:sp>
      <p:sp>
        <p:nvSpPr>
          <p:cNvPr id="3" name="Left Brace 2">
            <a:extLst>
              <a:ext uri="{FF2B5EF4-FFF2-40B4-BE49-F238E27FC236}">
                <a16:creationId xmlns:a16="http://schemas.microsoft.com/office/drawing/2014/main" id="{9E9EE0B9-5F82-4C4F-B249-98E596C90133}"/>
              </a:ext>
            </a:extLst>
          </p:cNvPr>
          <p:cNvSpPr/>
          <p:nvPr/>
        </p:nvSpPr>
        <p:spPr>
          <a:xfrm>
            <a:off x="4136818" y="2579839"/>
            <a:ext cx="655606" cy="253616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674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8">
            <a:extLst>
              <a:ext uri="{FF2B5EF4-FFF2-40B4-BE49-F238E27FC236}">
                <a16:creationId xmlns:a16="http://schemas.microsoft.com/office/drawing/2014/main" id="{BB2A6F5C-3485-47B4-8930-F4DF99DDC380}"/>
              </a:ext>
            </a:extLst>
          </p:cNvPr>
          <p:cNvSpPr txBox="1"/>
          <p:nvPr/>
        </p:nvSpPr>
        <p:spPr>
          <a:xfrm>
            <a:off x="647700" y="381000"/>
            <a:ext cx="7848600" cy="99060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fr-FR" sz="3200" b="1">
                <a:solidFill>
                  <a:srgbClr val="002060"/>
                </a:solidFill>
                <a:latin typeface="Century Gothic"/>
                <a:ea typeface="Calibri"/>
                <a:cs typeface="Century Gothic"/>
              </a:rPr>
              <a:t>Désarmement</a:t>
            </a:r>
          </a:p>
          <a:p>
            <a:pPr algn="ctr">
              <a:lnSpc>
                <a:spcPct val="115000"/>
              </a:lnSpc>
              <a:spcAft>
                <a:spcPts val="2200"/>
              </a:spcAft>
            </a:pPr>
            <a:endParaRPr lang="en-US" sz="3200" dirty="0">
              <a:solidFill>
                <a:srgbClr val="000066"/>
              </a:solidFill>
              <a:latin typeface="Century Gothic"/>
              <a:ea typeface="Calibri"/>
              <a:cs typeface="Century Gothic"/>
            </a:endParaRPr>
          </a:p>
          <a:p>
            <a:endParaRPr lang="en-US" altLang="en-US" sz="2400" b="1" dirty="0"/>
          </a:p>
        </p:txBody>
      </p:sp>
      <p:pic>
        <p:nvPicPr>
          <p:cNvPr id="8" name="Picture 6" descr="weapon collection">
            <a:extLst>
              <a:ext uri="{FF2B5EF4-FFF2-40B4-BE49-F238E27FC236}">
                <a16:creationId xmlns:a16="http://schemas.microsoft.com/office/drawing/2014/main" id="{6A42F8D1-1198-471F-8F56-38F6FDD276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7142" y="2047082"/>
            <a:ext cx="4269658" cy="3515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9984D84-EC0E-476A-8AFA-0A77C4880BFE}"/>
              </a:ext>
            </a:extLst>
          </p:cNvPr>
          <p:cNvSpPr txBox="1"/>
          <p:nvPr/>
        </p:nvSpPr>
        <p:spPr>
          <a:xfrm>
            <a:off x="304800" y="1954078"/>
            <a:ext cx="3657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3200"/>
              <a:t>Collecte des armes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3200"/>
              <a:t>Documentation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3200"/>
              <a:t>Contrôle et élimination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1371600" y="6324600"/>
            <a:ext cx="63246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4001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8">
            <a:extLst>
              <a:ext uri="{FF2B5EF4-FFF2-40B4-BE49-F238E27FC236}">
                <a16:creationId xmlns:a16="http://schemas.microsoft.com/office/drawing/2014/main" id="{BB2A6F5C-3485-47B4-8930-F4DF99DDC380}"/>
              </a:ext>
            </a:extLst>
          </p:cNvPr>
          <p:cNvSpPr txBox="1"/>
          <p:nvPr/>
        </p:nvSpPr>
        <p:spPr>
          <a:xfrm>
            <a:off x="647700" y="152400"/>
            <a:ext cx="7848600" cy="99060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fr-FR" sz="3200" b="1" dirty="0">
                <a:solidFill>
                  <a:srgbClr val="002060"/>
                </a:solidFill>
                <a:latin typeface="Century Gothic"/>
                <a:ea typeface="Calibri"/>
                <a:cs typeface="Century Gothic"/>
              </a:rPr>
              <a:t>Comment s’effectue le désarmement</a:t>
            </a:r>
          </a:p>
          <a:p>
            <a:pPr algn="ctr">
              <a:lnSpc>
                <a:spcPct val="115000"/>
              </a:lnSpc>
              <a:spcAft>
                <a:spcPts val="2200"/>
              </a:spcAft>
            </a:pPr>
            <a:endParaRPr lang="en-US" sz="3200" dirty="0">
              <a:solidFill>
                <a:srgbClr val="000066"/>
              </a:solidFill>
              <a:latin typeface="Century Gothic"/>
              <a:ea typeface="Calibri"/>
              <a:cs typeface="Century Gothic"/>
            </a:endParaRPr>
          </a:p>
          <a:p>
            <a:endParaRPr lang="en-US" altLang="en-US" sz="24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9984D84-EC0E-476A-8AFA-0A77C4880BFE}"/>
              </a:ext>
            </a:extLst>
          </p:cNvPr>
          <p:cNvSpPr txBox="1"/>
          <p:nvPr/>
        </p:nvSpPr>
        <p:spPr>
          <a:xfrm>
            <a:off x="190666" y="1518136"/>
            <a:ext cx="7276933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3200" dirty="0"/>
              <a:t>Groupes ciblés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3200" dirty="0"/>
              <a:t>Irréguliers étrangers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3200" dirty="0"/>
              <a:t>Désarmement de la police 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3200" dirty="0"/>
              <a:t>Déminage 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3200" dirty="0"/>
              <a:t>Désarmement par une partie </a:t>
            </a:r>
            <a:br>
              <a:rPr lang="fr-FR" sz="3200" dirty="0"/>
            </a:br>
            <a:r>
              <a:rPr lang="fr-FR" sz="3200" dirty="0"/>
              <a:t>neutre 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3200" dirty="0"/>
              <a:t>Collecte des armes 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3200" dirty="0"/>
              <a:t>Armes légères </a:t>
            </a:r>
          </a:p>
        </p:txBody>
      </p:sp>
      <p:pic>
        <p:nvPicPr>
          <p:cNvPr id="6" name="Picture 8" descr="Kailahun 20-s">
            <a:extLst>
              <a:ext uri="{FF2B5EF4-FFF2-40B4-BE49-F238E27FC236}">
                <a16:creationId xmlns:a16="http://schemas.microsoft.com/office/drawing/2014/main" id="{EA90007E-EAE9-439F-93CA-5F22FA1CCD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990600"/>
            <a:ext cx="21336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9" descr="PM and Children">
            <a:extLst>
              <a:ext uri="{FF2B5EF4-FFF2-40B4-BE49-F238E27FC236}">
                <a16:creationId xmlns:a16="http://schemas.microsoft.com/office/drawing/2014/main" id="{AB08F6FD-04B4-4F59-94CF-996F6CC9A6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093788"/>
            <a:ext cx="1981200" cy="164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1" descr="136650 - Peacekeeping - MONUC - 03_01_2007 - 12">
            <a:extLst>
              <a:ext uri="{FF2B5EF4-FFF2-40B4-BE49-F238E27FC236}">
                <a16:creationId xmlns:a16="http://schemas.microsoft.com/office/drawing/2014/main" id="{4E8C873B-2F5A-4376-83C3-FCADCD891F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962400"/>
            <a:ext cx="3200400" cy="2132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B482E11-E120-416E-939C-83427091BB2C}"/>
              </a:ext>
            </a:extLst>
          </p:cNvPr>
          <p:cNvSpPr/>
          <p:nvPr/>
        </p:nvSpPr>
        <p:spPr>
          <a:xfrm>
            <a:off x="1524000" y="6460501"/>
            <a:ext cx="60960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94211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8">
            <a:extLst>
              <a:ext uri="{FF2B5EF4-FFF2-40B4-BE49-F238E27FC236}">
                <a16:creationId xmlns:a16="http://schemas.microsoft.com/office/drawing/2014/main" id="{BB2A6F5C-3485-47B4-8930-F4DF99DDC380}"/>
              </a:ext>
            </a:extLst>
          </p:cNvPr>
          <p:cNvSpPr txBox="1"/>
          <p:nvPr/>
        </p:nvSpPr>
        <p:spPr>
          <a:xfrm>
            <a:off x="762000" y="152400"/>
            <a:ext cx="7848600" cy="846812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fr-FR" sz="3600" b="1">
                <a:solidFill>
                  <a:srgbClr val="002060"/>
                </a:solidFill>
                <a:latin typeface="Century Gothic"/>
                <a:ea typeface="Calibri"/>
                <a:cs typeface="Century Gothic"/>
              </a:rPr>
              <a:t>Démobilisation</a:t>
            </a:r>
          </a:p>
          <a:p>
            <a:pPr algn="ctr">
              <a:lnSpc>
                <a:spcPct val="115000"/>
              </a:lnSpc>
              <a:spcAft>
                <a:spcPts val="2200"/>
              </a:spcAft>
            </a:pPr>
            <a:endParaRPr lang="en-US" sz="3200" dirty="0">
              <a:solidFill>
                <a:srgbClr val="000066"/>
              </a:solidFill>
              <a:latin typeface="Century Gothic"/>
              <a:ea typeface="Calibri"/>
              <a:cs typeface="Century Gothic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10A215E-1BBF-47EF-8F54-C6568A1CFDE1}"/>
              </a:ext>
            </a:extLst>
          </p:cNvPr>
          <p:cNvSpPr/>
          <p:nvPr/>
        </p:nvSpPr>
        <p:spPr>
          <a:xfrm>
            <a:off x="719418" y="977205"/>
            <a:ext cx="758638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/>
              <a:t>Libération officielle et contrôlée des combattants actifs de forces armées ou d’autres groupes armés</a:t>
            </a:r>
          </a:p>
        </p:txBody>
      </p:sp>
      <p:pic>
        <p:nvPicPr>
          <p:cNvPr id="13" name="Picture 9" descr="64618 - Peacekeeping - 04_02_2005 - 11">
            <a:extLst>
              <a:ext uri="{FF2B5EF4-FFF2-40B4-BE49-F238E27FC236}">
                <a16:creationId xmlns:a16="http://schemas.microsoft.com/office/drawing/2014/main" id="{D362AC60-FB02-4D00-B0F9-0AAE9D199E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9" y="2434451"/>
            <a:ext cx="5655609" cy="3770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371600" y="6324599"/>
            <a:ext cx="7315200" cy="5334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3015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8">
            <a:extLst>
              <a:ext uri="{FF2B5EF4-FFF2-40B4-BE49-F238E27FC236}">
                <a16:creationId xmlns:a16="http://schemas.microsoft.com/office/drawing/2014/main" id="{BB2A6F5C-3485-47B4-8930-F4DF99DDC380}"/>
              </a:ext>
            </a:extLst>
          </p:cNvPr>
          <p:cNvSpPr txBox="1"/>
          <p:nvPr/>
        </p:nvSpPr>
        <p:spPr>
          <a:xfrm>
            <a:off x="647700" y="152400"/>
            <a:ext cx="7848600" cy="480060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fr-FR" sz="3200" b="1">
                <a:solidFill>
                  <a:srgbClr val="002060"/>
                </a:solidFill>
                <a:latin typeface="Century Gothic"/>
                <a:ea typeface="Calibri"/>
                <a:cs typeface="Century Gothic"/>
              </a:rPr>
              <a:t>Démobilisation</a:t>
            </a:r>
          </a:p>
          <a:p>
            <a:pPr algn="ctr">
              <a:lnSpc>
                <a:spcPct val="115000"/>
              </a:lnSpc>
              <a:spcAft>
                <a:spcPts val="2200"/>
              </a:spcAft>
            </a:pPr>
            <a:endParaRPr lang="en-US" sz="3200" dirty="0">
              <a:solidFill>
                <a:srgbClr val="000066"/>
              </a:solidFill>
              <a:latin typeface="Century Gothic"/>
              <a:ea typeface="Calibri"/>
              <a:cs typeface="Century Gothic"/>
            </a:endParaRPr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C1B2DD51-39D6-40CD-A136-F144734830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42875" y="4254500"/>
            <a:ext cx="48831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altLang="en-US"/>
          </a:p>
        </p:txBody>
      </p:sp>
      <p:pic>
        <p:nvPicPr>
          <p:cNvPr id="7" name="Picture 19" descr="158571">
            <a:extLst>
              <a:ext uri="{FF2B5EF4-FFF2-40B4-BE49-F238E27FC236}">
                <a16:creationId xmlns:a16="http://schemas.microsoft.com/office/drawing/2014/main" id="{1EA01F22-B0F4-49E4-80E1-50342F20EC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524000"/>
            <a:ext cx="3429000" cy="226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20">
            <a:extLst>
              <a:ext uri="{FF2B5EF4-FFF2-40B4-BE49-F238E27FC236}">
                <a16:creationId xmlns:a16="http://schemas.microsoft.com/office/drawing/2014/main" id="{DD7F706F-F889-48FA-8D18-7275F99BB3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990600"/>
            <a:ext cx="4572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fr-FR" sz="2400" b="1">
                <a:ea typeface="宋体" panose="02010600030101010101" pitchFamily="2" charset="-122"/>
              </a:rPr>
              <a:t>Sport, récréation, divertissement</a:t>
            </a:r>
          </a:p>
        </p:txBody>
      </p:sp>
      <p:pic>
        <p:nvPicPr>
          <p:cNvPr id="10" name="Picture 15" descr="182428 - Peacekeeping - UNAMA - 30_06_2008 - 12">
            <a:extLst>
              <a:ext uri="{FF2B5EF4-FFF2-40B4-BE49-F238E27FC236}">
                <a16:creationId xmlns:a16="http://schemas.microsoft.com/office/drawing/2014/main" id="{4DD67428-8E1A-4265-94D6-D9DB3048D8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24000"/>
            <a:ext cx="33528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21">
            <a:extLst>
              <a:ext uri="{FF2B5EF4-FFF2-40B4-BE49-F238E27FC236}">
                <a16:creationId xmlns:a16="http://schemas.microsoft.com/office/drawing/2014/main" id="{CA2E28FB-4448-4982-AA6E-649C7D75E6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1" y="990600"/>
            <a:ext cx="1651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fr-FR" sz="2400" b="1">
                <a:ea typeface="宋体" panose="02010600030101010101" pitchFamily="2" charset="-122"/>
              </a:rPr>
              <a:t>Éducation </a:t>
            </a:r>
          </a:p>
        </p:txBody>
      </p:sp>
      <p:pic>
        <p:nvPicPr>
          <p:cNvPr id="12" name="Picture 8" descr="cida">
            <a:extLst>
              <a:ext uri="{FF2B5EF4-FFF2-40B4-BE49-F238E27FC236}">
                <a16:creationId xmlns:a16="http://schemas.microsoft.com/office/drawing/2014/main" id="{CE68EE9C-E356-4D11-AC84-120AF48863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265613"/>
            <a:ext cx="3352800" cy="2135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22">
            <a:extLst>
              <a:ext uri="{FF2B5EF4-FFF2-40B4-BE49-F238E27FC236}">
                <a16:creationId xmlns:a16="http://schemas.microsoft.com/office/drawing/2014/main" id="{0E1F0B61-ADBF-43FF-AC60-FEF96E4DC5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3733800"/>
            <a:ext cx="5562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fr-FR" sz="2400" b="1" dirty="0">
                <a:ea typeface="宋体" panose="02010600030101010101" pitchFamily="2" charset="-122"/>
              </a:rPr>
              <a:t>Formation professionnelle / agricole</a:t>
            </a:r>
          </a:p>
        </p:txBody>
      </p:sp>
      <p:pic>
        <p:nvPicPr>
          <p:cNvPr id="15" name="Picture 17" descr="352553">
            <a:extLst>
              <a:ext uri="{FF2B5EF4-FFF2-40B4-BE49-F238E27FC236}">
                <a16:creationId xmlns:a16="http://schemas.microsoft.com/office/drawing/2014/main" id="{0D28EACB-EF15-4043-BE75-3DBD79DE89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189413"/>
            <a:ext cx="33528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23">
            <a:extLst>
              <a:ext uri="{FF2B5EF4-FFF2-40B4-BE49-F238E27FC236}">
                <a16:creationId xmlns:a16="http://schemas.microsoft.com/office/drawing/2014/main" id="{2EE1E87F-3406-4B7D-8F32-CFBFEDC873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799" y="3727748"/>
            <a:ext cx="408940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fr-FR" sz="2400" b="1" dirty="0">
                <a:ea typeface="宋体" panose="02010600030101010101" pitchFamily="2" charset="-122"/>
              </a:rPr>
              <a:t>Conseil et orientation d’emploi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409700" y="6368775"/>
            <a:ext cx="74295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4949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52591365DD56D4D8750E674CD62EF32" ma:contentTypeVersion="14" ma:contentTypeDescription="Create a new document." ma:contentTypeScope="" ma:versionID="bff7c862e2ca60b068851e32b75ad80c">
  <xsd:schema xmlns:xsd="http://www.w3.org/2001/XMLSchema" xmlns:xs="http://www.w3.org/2001/XMLSchema" xmlns:p="http://schemas.microsoft.com/office/2006/metadata/properties" xmlns:ns2="ffaef953-2cda-4d9d-b070-85228d2d3b5f" xmlns:ns3="756f3f7a-cc20-4157-bc78-ddc9769d8db6" targetNamespace="http://schemas.microsoft.com/office/2006/metadata/properties" ma:root="true" ma:fieldsID="16658245c2b61a3d2240d0982d09022f" ns2:_="" ns3:_="">
    <xsd:import namespace="ffaef953-2cda-4d9d-b070-85228d2d3b5f"/>
    <xsd:import namespace="756f3f7a-cc20-4157-bc78-ddc9769d8db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_x0023_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_Flow_Signoff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aef953-2cda-4d9d-b070-85228d2d3b5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_x0023_" ma:index="12" nillable="true" ma:displayName="#" ma:format="Dropdown" ma:internalName="_x0023_" ma:percentage="FALSE">
      <xsd:simpleType>
        <xsd:restriction base="dms:Number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Flow_SignoffStatus" ma:index="21" nillable="true" ma:displayName="Sign-off status" ma:internalName="Sign_x002d_off_x0020_status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6f3f7a-cc20-4157-bc78-ddc9769d8db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x0023_ xmlns="ffaef953-2cda-4d9d-b070-85228d2d3b5f" xsi:nil="true"/>
    <_Flow_SignoffStatus xmlns="ffaef953-2cda-4d9d-b070-85228d2d3b5f" xsi:nil="true"/>
  </documentManagement>
</p:properties>
</file>

<file path=customXml/itemProps1.xml><?xml version="1.0" encoding="utf-8"?>
<ds:datastoreItem xmlns:ds="http://schemas.openxmlformats.org/officeDocument/2006/customXml" ds:itemID="{97D4D8DB-4B29-4768-B542-32A41E31174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4B7CE56-BF73-4401-9F6D-78A21F5AB381}"/>
</file>

<file path=customXml/itemProps3.xml><?xml version="1.0" encoding="utf-8"?>
<ds:datastoreItem xmlns:ds="http://schemas.openxmlformats.org/officeDocument/2006/customXml" ds:itemID="{C4141396-59AC-4043-B725-6A0E18AEE30F}">
  <ds:schemaRefs>
    <ds:schemaRef ds:uri="http://schemas.openxmlformats.org/package/2006/metadata/core-properties"/>
    <ds:schemaRef ds:uri="http://purl.org/dc/dcmitype/"/>
    <ds:schemaRef ds:uri="756f3f7a-cc20-4157-bc78-ddc9769d8db6"/>
    <ds:schemaRef ds:uri="ffaef953-2cda-4d9d-b070-85228d2d3b5f"/>
    <ds:schemaRef ds:uri="http://purl.org/dc/elements/1.1/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1389</TotalTime>
  <Words>348</Words>
  <Application>Microsoft Office PowerPoint</Application>
  <PresentationFormat>Affichage à l'écran (4:3)</PresentationFormat>
  <Paragraphs>98</Paragraphs>
  <Slides>17</Slides>
  <Notes>6</Notes>
  <HiddenSlides>0</HiddenSlides>
  <MMClips>0</MMClips>
  <ScaleCrop>false</ScaleCrop>
  <HeadingPairs>
    <vt:vector size="8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Century Gothic</vt:lpstr>
      <vt:lpstr>Wingdings</vt:lpstr>
      <vt:lpstr>Office Theme</vt:lpstr>
      <vt:lpstr>Photo Editor Photo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Bryan Sand</dc:creator>
  <cp:lastModifiedBy>Christian Desha</cp:lastModifiedBy>
  <cp:revision>100</cp:revision>
  <dcterms:created xsi:type="dcterms:W3CDTF">2018-11-01T11:46:03Z</dcterms:created>
  <dcterms:modified xsi:type="dcterms:W3CDTF">2020-05-19T17:02:31Z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0x010100E52591365DD56D4D8750E674CD62EF32</vt:lpwstr>
  </property>
</Properties>
</file>